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4"/>
  </p:notesMasterIdLst>
  <p:handoutMasterIdLst>
    <p:handoutMasterId r:id="rId15"/>
  </p:handoutMasterIdLst>
  <p:sldIdLst>
    <p:sldId id="947" r:id="rId2"/>
    <p:sldId id="948" r:id="rId3"/>
    <p:sldId id="949" r:id="rId4"/>
    <p:sldId id="952" r:id="rId5"/>
    <p:sldId id="951" r:id="rId6"/>
    <p:sldId id="958" r:id="rId7"/>
    <p:sldId id="953" r:id="rId8"/>
    <p:sldId id="954" r:id="rId9"/>
    <p:sldId id="955" r:id="rId10"/>
    <p:sldId id="957" r:id="rId11"/>
    <p:sldId id="956" r:id="rId12"/>
    <p:sldId id="959" r:id="rId13"/>
  </p:sldIdLst>
  <p:sldSz cx="12192000" cy="6858000"/>
  <p:notesSz cx="6669088" cy="9926638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1600" i="1" kern="1200">
        <a:solidFill>
          <a:srgbClr val="6E6E6F"/>
        </a:solidFill>
        <a:latin typeface="Verdana" pitchFamily="34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04" userDrawn="1">
          <p15:clr>
            <a:srgbClr val="A4A3A4"/>
          </p15:clr>
        </p15:guide>
        <p15:guide id="3" pos="70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F3E72"/>
    <a:srgbClr val="960000"/>
    <a:srgbClr val="D8CEC6"/>
    <a:srgbClr val="FFC2AF"/>
    <a:srgbClr val="FFCC66"/>
    <a:srgbClr val="CCFF99"/>
    <a:srgbClr val="008000"/>
    <a:srgbClr val="000099"/>
    <a:srgbClr val="0000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4" autoAdjust="0"/>
    <p:restoredTop sz="78912" autoAdjust="0"/>
  </p:normalViewPr>
  <p:slideViewPr>
    <p:cSldViewPr snapToGrid="0">
      <p:cViewPr varScale="1">
        <p:scale>
          <a:sx n="100" d="100"/>
          <a:sy n="100" d="100"/>
        </p:scale>
        <p:origin x="1392" y="160"/>
      </p:cViewPr>
      <p:guideLst>
        <p:guide orient="horz" pos="4032"/>
        <p:guide pos="704"/>
        <p:guide pos="70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2214" y="-660"/>
      </p:cViewPr>
      <p:guideLst>
        <p:guide orient="horz" pos="3126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75DE22A8-CE6D-4471-800F-32C4971C27FB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6325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" y="744538"/>
            <a:ext cx="6615113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noProof="0"/>
              <a:t>Klik for at redigere teksttypografierne i masteren</a:t>
            </a:r>
          </a:p>
          <a:p>
            <a:pPr lvl="1"/>
            <a:r>
              <a:rPr lang="da-DK" noProof="0"/>
              <a:t>Andet niveau</a:t>
            </a:r>
          </a:p>
          <a:p>
            <a:pPr lvl="2"/>
            <a:r>
              <a:rPr lang="da-DK" noProof="0"/>
              <a:t>Tredje niveau</a:t>
            </a:r>
          </a:p>
          <a:p>
            <a:pPr lvl="3"/>
            <a:r>
              <a:rPr lang="da-DK" noProof="0"/>
              <a:t>Fjerde niveau</a:t>
            </a:r>
          </a:p>
          <a:p>
            <a:pPr lvl="4"/>
            <a:r>
              <a:rPr lang="da-DK" noProof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2CD28B3-E15B-4014-93F9-3F87C934E016}" type="slidenum">
              <a:rPr lang="da-DK"/>
              <a:pPr>
                <a:defRPr/>
              </a:pPr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61164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CD28B3-E15B-4014-93F9-3F87C934E016}" type="slidenum">
              <a:rPr lang="da-DK" smtClean="0"/>
              <a:pPr>
                <a:defRPr/>
              </a:pPr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47098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469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66511A5-2C9A-7A50-2B7E-D353B2906D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63"/>
          <a:stretch/>
        </p:blipFill>
        <p:spPr>
          <a:xfrm>
            <a:off x="10358493" y="19878"/>
            <a:ext cx="1783812" cy="4288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823B59-771C-3F12-2560-6695C94315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56" y="108793"/>
            <a:ext cx="2206488" cy="2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/>
        </a:defRPr>
      </a:lvl5pPr>
      <a:lvl6pPr marL="4572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6pPr>
      <a:lvl7pPr marL="9144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7pPr>
      <a:lvl8pPr marL="13716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8pPr>
      <a:lvl9pPr marL="1828800" algn="ctr" fontAlgn="base">
        <a:spcBef>
          <a:spcPct val="0"/>
        </a:spcBef>
        <a:spcAft>
          <a:spcPct val="0"/>
        </a:spcAft>
        <a:defRPr sz="4400">
          <a:solidFill>
            <a:schemeClr val="tx2">
              <a:alpha val="100000"/>
            </a:schemeClr>
          </a:solidFill>
          <a:latin typeface="Arial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6pPr>
      <a:lvl7pPr marL="29718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7pPr>
      <a:lvl8pPr marL="34290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8pPr>
      <a:lvl9pPr marL="3886200" indent="-228600" algn="l" fontAlgn="base">
        <a:spcBef>
          <a:spcPct val="20000"/>
        </a:spcBef>
        <a:spcAft>
          <a:spcPct val="0"/>
        </a:spcAft>
        <a:buChar char="»"/>
        <a:defRPr sz="2000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8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60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2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4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600" algn="l" eaLnBrk="0" fontAlgn="base" hangingPunct="0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FCB7F-F4A8-42E3-9277-CD1CC1307139}"/>
              </a:ext>
            </a:extLst>
          </p:cNvPr>
          <p:cNvSpPr txBox="1"/>
          <p:nvPr/>
        </p:nvSpPr>
        <p:spPr>
          <a:xfrm>
            <a:off x="3505200" y="2425700"/>
            <a:ext cx="5181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Fitting with </a:t>
            </a:r>
            <a:r>
              <a:rPr lang="en-US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drjacoby</a:t>
            </a:r>
            <a:endParaRPr lang="en-US" sz="4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Bob Verity, Pete Winskill</a:t>
            </a:r>
          </a:p>
        </p:txBody>
      </p:sp>
    </p:spTree>
    <p:extLst>
      <p:ext uri="{BB962C8B-B14F-4D97-AF65-F5344CB8AC3E}">
        <p14:creationId xmlns:p14="http://schemas.microsoft.com/office/powerpoint/2010/main" val="165082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sampling algorithm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D25A-FB2F-0189-05F1-85580542292A}"/>
              </a:ext>
            </a:extLst>
          </p:cNvPr>
          <p:cNvSpPr txBox="1"/>
          <p:nvPr/>
        </p:nvSpPr>
        <p:spPr>
          <a:xfrm>
            <a:off x="796149" y="1211267"/>
            <a:ext cx="463945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Random-walk Metropolis-Hastings</a:t>
            </a:r>
          </a:p>
        </p:txBody>
      </p:sp>
      <p:pic>
        <p:nvPicPr>
          <p:cNvPr id="9" name="Picture 8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CAFCF61-9F48-965C-BF09-56ACDC9E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929582"/>
            <a:ext cx="5486400" cy="4114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A9AD787-9555-B56A-8AE0-2353C3B0EDC0}"/>
              </a:ext>
            </a:extLst>
          </p:cNvPr>
          <p:cNvGrpSpPr/>
          <p:nvPr/>
        </p:nvGrpSpPr>
        <p:grpSpPr>
          <a:xfrm>
            <a:off x="6324600" y="1211267"/>
            <a:ext cx="5486400" cy="4859333"/>
            <a:chOff x="6324600" y="1211267"/>
            <a:chExt cx="5486400" cy="4859333"/>
          </a:xfrm>
        </p:grpSpPr>
        <p:pic>
          <p:nvPicPr>
            <p:cNvPr id="7" name="Picture 6" descr="A graph with colorful dots&#10;&#10;Description automatically generated">
              <a:extLst>
                <a:ext uri="{FF2B5EF4-FFF2-40B4-BE49-F238E27FC236}">
                  <a16:creationId xmlns:a16="http://schemas.microsoft.com/office/drawing/2014/main" id="{BA4EE897-B655-6E5C-157D-E5C170AD9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4600" y="1955800"/>
              <a:ext cx="5486400" cy="4114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AFCB71-FA8F-F373-719C-0F4873113D88}"/>
                </a:ext>
              </a:extLst>
            </p:cNvPr>
            <p:cNvSpPr txBox="1"/>
            <p:nvPr/>
          </p:nvSpPr>
          <p:spPr>
            <a:xfrm>
              <a:off x="6600049" y="1211267"/>
              <a:ext cx="4639451" cy="589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 i="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Parallel tempering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76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plans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D25A-FB2F-0189-05F1-85580542292A}"/>
              </a:ext>
            </a:extLst>
          </p:cNvPr>
          <p:cNvSpPr txBox="1"/>
          <p:nvPr/>
        </p:nvSpPr>
        <p:spPr>
          <a:xfrm>
            <a:off x="587840" y="1215706"/>
            <a:ext cx="872125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 into </a:t>
            </a: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mcstate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automated tuning of temperature rungs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Implement some recent advances in PT theory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Follow community needs (you)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 the malaria model!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A0F7CC-9798-7DB4-51B8-704975918C12}"/>
              </a:ext>
            </a:extLst>
          </p:cNvPr>
          <p:cNvSpPr txBox="1"/>
          <p:nvPr/>
        </p:nvSpPr>
        <p:spPr>
          <a:xfrm>
            <a:off x="1735370" y="4760462"/>
            <a:ext cx="8721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956279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earing sunglasses and a floral shirt&#10;&#10;Description automatically generated">
            <a:extLst>
              <a:ext uri="{FF2B5EF4-FFF2-40B4-BE49-F238E27FC236}">
                <a16:creationId xmlns:a16="http://schemas.microsoft.com/office/drawing/2014/main" id="{38B3933A-7712-15D3-7D58-74363DFAC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521" y="882650"/>
            <a:ext cx="4226958" cy="42100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B7FE9-CAF9-3ACB-ECD4-3F7596534C07}"/>
              </a:ext>
            </a:extLst>
          </p:cNvPr>
          <p:cNvSpPr txBox="1"/>
          <p:nvPr/>
        </p:nvSpPr>
        <p:spPr>
          <a:xfrm>
            <a:off x="1735370" y="5386278"/>
            <a:ext cx="872125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original Dr Jacoby!</a:t>
            </a:r>
          </a:p>
        </p:txBody>
      </p:sp>
    </p:spTree>
    <p:extLst>
      <p:ext uri="{BB962C8B-B14F-4D97-AF65-F5344CB8AC3E}">
        <p14:creationId xmlns:p14="http://schemas.microsoft.com/office/powerpoint/2010/main" val="232298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AFCB7F-F4A8-42E3-9277-CD1CC1307139}"/>
              </a:ext>
            </a:extLst>
          </p:cNvPr>
          <p:cNvSpPr txBox="1"/>
          <p:nvPr/>
        </p:nvSpPr>
        <p:spPr>
          <a:xfrm>
            <a:off x="431800" y="266700"/>
            <a:ext cx="486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schedule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66D5E5-8362-3149-BF30-77E867E37134}"/>
              </a:ext>
            </a:extLst>
          </p:cNvPr>
          <p:cNvSpPr txBox="1"/>
          <p:nvPr/>
        </p:nvSpPr>
        <p:spPr>
          <a:xfrm>
            <a:off x="641350" y="1784866"/>
            <a:ext cx="1042670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2:00 - 2:15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use </a:t>
            </a:r>
            <a:r>
              <a:rPr lang="en-US" sz="24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drjacoby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2000" b="1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2:15 - 2:45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 MCMC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Bayesian regression example</a:t>
            </a:r>
          </a:p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2:45 – 3:15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testing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comparison and model fit</a:t>
            </a:r>
          </a:p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3:15 – 3:45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mixing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tempering</a:t>
            </a:r>
          </a:p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3:45 – 4:15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Linking with other packages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Compartmental model in Odin</a:t>
            </a:r>
          </a:p>
          <a:p>
            <a:pPr>
              <a:lnSpc>
                <a:spcPct val="150000"/>
              </a:lnSpc>
            </a:pPr>
            <a:r>
              <a:rPr lang="en-US" sz="20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4:15 – 5:00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Speeding up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C++ and running in parallel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98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DEA0F2-B489-FDCB-2D60-26266A1FA464}"/>
              </a:ext>
            </a:extLst>
          </p:cNvPr>
          <p:cNvSpPr txBox="1"/>
          <p:nvPr/>
        </p:nvSpPr>
        <p:spPr>
          <a:xfrm>
            <a:off x="3505200" y="2721114"/>
            <a:ext cx="518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use </a:t>
            </a:r>
            <a:r>
              <a:rPr lang="en-US" sz="4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drjacoby</a:t>
            </a:r>
            <a:r>
              <a:rPr lang="en-US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552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Anyone can write an MCMC!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206B5-BB23-B06D-CFFF-550BB1E226FF}"/>
              </a:ext>
            </a:extLst>
          </p:cNvPr>
          <p:cNvSpPr txBox="1"/>
          <p:nvPr/>
        </p:nvSpPr>
        <p:spPr>
          <a:xfrm>
            <a:off x="556402" y="4568227"/>
            <a:ext cx="1042670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will explore any target distribution if run for long enough!</a:t>
            </a:r>
            <a:endParaRPr lang="en-US" sz="20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8" descr="A person in a robot garment pointing&#10;&#10;Description automatically generated">
            <a:extLst>
              <a:ext uri="{FF2B5EF4-FFF2-40B4-BE49-F238E27FC236}">
                <a16:creationId xmlns:a16="http://schemas.microsoft.com/office/drawing/2014/main" id="{CCA9EC00-1F6F-37B8-DE50-E8BA91EDD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429000"/>
            <a:ext cx="1991502" cy="3258821"/>
          </a:xfrm>
          <a:prstGeom prst="rect">
            <a:avLst/>
          </a:prstGeom>
        </p:spPr>
      </p:pic>
      <p:pic>
        <p:nvPicPr>
          <p:cNvPr id="21" name="Picture 20" descr="A computer screen with text and numbers&#10;&#10;Description automatically generated">
            <a:extLst>
              <a:ext uri="{FF2B5EF4-FFF2-40B4-BE49-F238E27FC236}">
                <a16:creationId xmlns:a16="http://schemas.microsoft.com/office/drawing/2014/main" id="{B084490F-A415-7265-B0A5-78C1922C0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2" y="1152293"/>
            <a:ext cx="7772400" cy="302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48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>
            <a:extLst>
              <a:ext uri="{FF2B5EF4-FFF2-40B4-BE49-F238E27FC236}">
                <a16:creationId xmlns:a16="http://schemas.microsoft.com/office/drawing/2014/main" id="{B99999FE-B744-2599-172F-42D7A0DDB5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772" y="4928054"/>
            <a:ext cx="3520727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latin typeface="Calibri" panose="020F0502020204030204" pitchFamily="34" charset="0"/>
                <a:cs typeface="Calibri" panose="020F0502020204030204" pitchFamily="34" charset="0"/>
              </a:rPr>
              <a:t>Single peak</a:t>
            </a:r>
          </a:p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latin typeface="Calibri" panose="020F0502020204030204" pitchFamily="34" charset="0"/>
                <a:cs typeface="Calibri" panose="020F0502020204030204" pitchFamily="34" charset="0"/>
              </a:rPr>
              <a:t>No strong correlations or narrow ridges</a:t>
            </a:r>
          </a:p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Vanilla Metropolis-Hastings</a:t>
            </a:r>
          </a:p>
        </p:txBody>
      </p:sp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521A883A-006B-6F67-65CF-1431ED5D5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2" y="1613399"/>
            <a:ext cx="3165127" cy="2996201"/>
          </a:xfrm>
          <a:prstGeom prst="rect">
            <a:avLst/>
          </a:prstGeom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336AC806-B30A-53A9-A77B-1FCD3375B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869" y="1213289"/>
            <a:ext cx="3103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spcAft>
                <a:spcPts val="800"/>
              </a:spcAft>
            </a:pPr>
            <a:r>
              <a:rPr lang="en-GB" sz="2400" b="1" i="0" dirty="0">
                <a:latin typeface="Bradley Hand ITC" panose="03070402050302030203" pitchFamily="66" charset="77"/>
              </a:rPr>
              <a:t>The blob</a:t>
            </a:r>
          </a:p>
        </p:txBody>
      </p:sp>
      <p:pic>
        <p:nvPicPr>
          <p:cNvPr id="7" name="Picture 6" descr="Shape, rectangle&#10;&#10;Description automatically generated">
            <a:extLst>
              <a:ext uri="{FF2B5EF4-FFF2-40B4-BE49-F238E27FC236}">
                <a16:creationId xmlns:a16="http://schemas.microsoft.com/office/drawing/2014/main" id="{6D614DCC-36E0-380D-F1EE-A82F347D5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435" y="1613399"/>
            <a:ext cx="3165127" cy="2996201"/>
          </a:xfrm>
          <a:prstGeom prst="rect">
            <a:avLst/>
          </a:prstGeom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E91B8902-8A41-5780-6EDB-2F9D570E3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4135" y="1213289"/>
            <a:ext cx="3103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spcAft>
                <a:spcPts val="800"/>
              </a:spcAft>
            </a:pPr>
            <a:r>
              <a:rPr lang="en-GB" sz="2400" b="1" i="0" dirty="0">
                <a:latin typeface="Bradley Hand ITC" panose="03070402050302030203" pitchFamily="66" charset="77"/>
              </a:rPr>
              <a:t>The squiggle</a:t>
            </a:r>
          </a:p>
        </p:txBody>
      </p:sp>
      <p:pic>
        <p:nvPicPr>
          <p:cNvPr id="9" name="Picture 8" descr="Shape, rectangle&#10;&#10;Description automatically generated">
            <a:extLst>
              <a:ext uri="{FF2B5EF4-FFF2-40B4-BE49-F238E27FC236}">
                <a16:creationId xmlns:a16="http://schemas.microsoft.com/office/drawing/2014/main" id="{7E967072-E424-61B6-F573-007A81AA3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802" y="1613399"/>
            <a:ext cx="3165127" cy="2996201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9AA1F2B2-3D8B-0E82-3638-0D8E8C71D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4296" y="1213289"/>
            <a:ext cx="31037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ctr" eaLnBrk="1" hangingPunct="1">
              <a:spcAft>
                <a:spcPts val="800"/>
              </a:spcAft>
            </a:pPr>
            <a:r>
              <a:rPr lang="en-GB" sz="2400" b="1" i="0" dirty="0">
                <a:latin typeface="Bradley Hand ITC" panose="03070402050302030203" pitchFamily="66" charset="77"/>
              </a:rPr>
              <a:t>The lump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F938F316-9C1E-AF95-7C67-AA23F9E10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31" y="2026207"/>
            <a:ext cx="1985505" cy="1543609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59D91F95-6B6A-5894-6195-EB57CEAFB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95" y="2013509"/>
            <a:ext cx="2236809" cy="1874848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E2B0E703-31BB-E745-11F9-553A20C40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344" y="1858483"/>
            <a:ext cx="1287634" cy="2184900"/>
          </a:xfrm>
          <a:prstGeom prst="rect">
            <a:avLst/>
          </a:prstGeom>
        </p:spPr>
      </p:pic>
      <p:sp>
        <p:nvSpPr>
          <p:cNvPr id="14" name="Text Box 3">
            <a:extLst>
              <a:ext uri="{FF2B5EF4-FFF2-40B4-BE49-F238E27FC236}">
                <a16:creationId xmlns:a16="http://schemas.microsoft.com/office/drawing/2014/main" id="{147551A8-EA4A-10AA-7544-2A18E265E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1435" y="4923209"/>
            <a:ext cx="3754264" cy="168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latin typeface="Calibri" panose="020F0502020204030204" pitchFamily="34" charset="0"/>
                <a:cs typeface="Calibri" panose="020F0502020204030204" pitchFamily="34" charset="0"/>
              </a:rPr>
              <a:t>May have multiple peaks, but close together</a:t>
            </a:r>
          </a:p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latin typeface="Calibri" panose="020F0502020204030204" pitchFamily="34" charset="0"/>
                <a:cs typeface="Calibri" panose="020F0502020204030204" pitchFamily="34" charset="0"/>
              </a:rPr>
              <a:t>Non-Gaussian areas, may include strong correlations</a:t>
            </a:r>
          </a:p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Hamiltonian Monte Carlo</a:t>
            </a:r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3CDF9E5D-CD68-C7C1-A747-7C2011CEF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029" y="4923209"/>
            <a:ext cx="3754264" cy="1374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latin typeface="Calibri" panose="020F0502020204030204" pitchFamily="34" charset="0"/>
                <a:cs typeface="Calibri" panose="020F0502020204030204" pitchFamily="34" charset="0"/>
              </a:rPr>
              <a:t>Multiple disconnected peaks of different hights</a:t>
            </a:r>
          </a:p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i="0" dirty="0">
                <a:latin typeface="Calibri" panose="020F0502020204030204" pitchFamily="34" charset="0"/>
                <a:cs typeface="Calibri" panose="020F0502020204030204" pitchFamily="34" charset="0"/>
              </a:rPr>
              <a:t>May also have complex shape</a:t>
            </a:r>
          </a:p>
          <a:p>
            <a:pPr marL="285750" indent="-285750" eaLnBrk="1" hangingPunct="1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GB" sz="2000" b="1" i="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Bespoke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three species of MCMC problem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04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not Hamiltonian Monte Carlo?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diagram of a barbed wire&#10;&#10;Description automatically generated">
            <a:extLst>
              <a:ext uri="{FF2B5EF4-FFF2-40B4-BE49-F238E27FC236}">
                <a16:creationId xmlns:a16="http://schemas.microsoft.com/office/drawing/2014/main" id="{AEE5AF20-0532-1DBF-B3E8-684EABCAF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090082"/>
            <a:ext cx="4668614" cy="45529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FAB4C5-C7F2-E4BD-C468-56558D00549C}"/>
              </a:ext>
            </a:extLst>
          </p:cNvPr>
          <p:cNvSpPr txBox="1"/>
          <p:nvPr/>
        </p:nvSpPr>
        <p:spPr>
          <a:xfrm>
            <a:off x="1873250" y="5969000"/>
            <a:ext cx="8445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colindcarroll.com</a:t>
            </a:r>
            <a:r>
              <a:rPr lang="en-US" dirty="0"/>
              <a:t>/2019/04/11/</a:t>
            </a:r>
            <a:r>
              <a:rPr lang="en-US" dirty="0" err="1"/>
              <a:t>hamiltonian</a:t>
            </a:r>
            <a:r>
              <a:rPr lang="en-US" dirty="0"/>
              <a:t>-monte-</a:t>
            </a:r>
            <a:r>
              <a:rPr lang="en-US" dirty="0" err="1"/>
              <a:t>carlo</a:t>
            </a:r>
            <a:r>
              <a:rPr lang="en-US" dirty="0"/>
              <a:t>-from-scratch/</a:t>
            </a:r>
          </a:p>
        </p:txBody>
      </p:sp>
      <p:sp>
        <p:nvSpPr>
          <p:cNvPr id="18" name="Text Box 3">
            <a:extLst>
              <a:ext uri="{FF2B5EF4-FFF2-40B4-BE49-F238E27FC236}">
                <a16:creationId xmlns:a16="http://schemas.microsoft.com/office/drawing/2014/main" id="{05BDDDBA-868F-A434-6F7D-F301F214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8914" y="2371413"/>
            <a:ext cx="4157886" cy="19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4625" indent="-174625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06450" indent="-3492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Aft>
                <a:spcPts val="200"/>
              </a:spcAft>
            </a:pPr>
            <a:r>
              <a:rPr lang="en-GB" sz="2400" i="0" dirty="0">
                <a:latin typeface="Calibri" panose="020F0502020204030204" pitchFamily="34" charset="0"/>
                <a:cs typeface="Calibri" panose="020F0502020204030204" pitchFamily="34" charset="0"/>
              </a:rPr>
              <a:t>HMC is not designed to solve the problem of multi-modality</a:t>
            </a:r>
          </a:p>
          <a:p>
            <a:pPr marL="0" indent="0" eaLnBrk="1" hangingPunct="1">
              <a:spcAft>
                <a:spcPts val="200"/>
              </a:spcAft>
            </a:pPr>
            <a:endParaRPr lang="en-GB" sz="2400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Aft>
                <a:spcPts val="200"/>
              </a:spcAft>
            </a:pPr>
            <a:r>
              <a:rPr lang="en-GB" sz="2400" i="0" dirty="0">
                <a:latin typeface="Calibri" panose="020F0502020204030204" pitchFamily="34" charset="0"/>
                <a:cs typeface="Calibri" panose="020F0502020204030204" pitchFamily="34" charset="0"/>
              </a:rPr>
              <a:t>It struggles when peaks are well separated</a:t>
            </a:r>
          </a:p>
        </p:txBody>
      </p:sp>
    </p:spTree>
    <p:extLst>
      <p:ext uri="{BB962C8B-B14F-4D97-AF65-F5344CB8AC3E}">
        <p14:creationId xmlns:p14="http://schemas.microsoft.com/office/powerpoint/2010/main" val="177101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tempering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diagram of a temperature graph&#10;&#10;Description automatically generated">
            <a:extLst>
              <a:ext uri="{FF2B5EF4-FFF2-40B4-BE49-F238E27FC236}">
                <a16:creationId xmlns:a16="http://schemas.microsoft.com/office/drawing/2014/main" id="{7F08A90F-01AF-B4D2-C9C3-F72F8C170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1710726"/>
            <a:ext cx="6112651" cy="4029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F6D25A-FB2F-0189-05F1-85580542292A}"/>
              </a:ext>
            </a:extLst>
          </p:cNvPr>
          <p:cNvSpPr txBox="1"/>
          <p:nvPr/>
        </p:nvSpPr>
        <p:spPr>
          <a:xfrm>
            <a:off x="440549" y="1788213"/>
            <a:ext cx="576975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“Melts” likelihood by raising to a power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agnostic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implement – if you know how!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great recent work in this area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we abstract this away from the user?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05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Streamlined MCMC in native R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D25A-FB2F-0189-05F1-85580542292A}"/>
              </a:ext>
            </a:extLst>
          </p:cNvPr>
          <p:cNvSpPr txBox="1"/>
          <p:nvPr/>
        </p:nvSpPr>
        <p:spPr>
          <a:xfrm>
            <a:off x="453249" y="1350967"/>
            <a:ext cx="10671951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want to avoid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Packages that require deep mathematical understanding of 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statistical languages</a:t>
            </a:r>
          </a:p>
          <a:p>
            <a:pPr>
              <a:lnSpc>
                <a:spcPct val="150000"/>
              </a:lnSpc>
            </a:pPr>
            <a:endParaRPr lang="en-US" sz="2400" i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want to encourage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 MCMC practice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Rapid prototyping and development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Ease of user experience (e.g. installation)</a:t>
            </a:r>
          </a:p>
        </p:txBody>
      </p:sp>
      <p:pic>
        <p:nvPicPr>
          <p:cNvPr id="4" name="Picture 3" descr="A cardboard car with orange wheels&#10;&#10;Description automatically generated">
            <a:extLst>
              <a:ext uri="{FF2B5EF4-FFF2-40B4-BE49-F238E27FC236}">
                <a16:creationId xmlns:a16="http://schemas.microsoft.com/office/drawing/2014/main" id="{132DD04B-FA35-9E95-0E38-7CB447A4A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3520995"/>
            <a:ext cx="43561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52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465EE9F-18A9-D6BE-2371-0BFE98C26D3F}"/>
              </a:ext>
            </a:extLst>
          </p:cNvPr>
          <p:cNvSpPr txBox="1"/>
          <p:nvPr/>
        </p:nvSpPr>
        <p:spPr>
          <a:xfrm>
            <a:off x="251602" y="117784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Caveats</a:t>
            </a:r>
            <a:endParaRPr lang="en-US" sz="36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6D25A-FB2F-0189-05F1-85580542292A}"/>
              </a:ext>
            </a:extLst>
          </p:cNvPr>
          <p:cNvSpPr txBox="1"/>
          <p:nvPr/>
        </p:nvSpPr>
        <p:spPr>
          <a:xfrm>
            <a:off x="4753441" y="1380806"/>
            <a:ext cx="687976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 is limited!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setup for discrete parameters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drjacoby</a:t>
            </a: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the ideal choice for “hard” problems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large data or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efficient samplers (e.g. Gibbs)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Crazy stuff</a:t>
            </a:r>
          </a:p>
        </p:txBody>
      </p:sp>
      <p:pic>
        <p:nvPicPr>
          <p:cNvPr id="3" name="Picture 2" descr="A group of men in suits&#10;&#10;Description automatically generated">
            <a:extLst>
              <a:ext uri="{FF2B5EF4-FFF2-40B4-BE49-F238E27FC236}">
                <a16:creationId xmlns:a16="http://schemas.microsoft.com/office/drawing/2014/main" id="{4B81E260-C2CB-EF21-2C40-93148E6461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r="25459"/>
          <a:stretch/>
        </p:blipFill>
        <p:spPr>
          <a:xfrm>
            <a:off x="774287" y="1524000"/>
            <a:ext cx="3515915" cy="44540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70E012-AC0C-13B9-4AC1-5AC5D2908D7A}"/>
              </a:ext>
            </a:extLst>
          </p:cNvPr>
          <p:cNvSpPr/>
          <p:nvPr/>
        </p:nvSpPr>
        <p:spPr>
          <a:xfrm>
            <a:off x="3088077" y="2334368"/>
            <a:ext cx="977173" cy="28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drjacoby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8D230B-0648-0805-C1FC-D606677DDCE1}"/>
              </a:ext>
            </a:extLst>
          </p:cNvPr>
          <p:cNvSpPr/>
          <p:nvPr/>
        </p:nvSpPr>
        <p:spPr>
          <a:xfrm>
            <a:off x="2275277" y="1669840"/>
            <a:ext cx="977173" cy="284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STAN</a:t>
            </a:r>
          </a:p>
        </p:txBody>
      </p:sp>
      <p:pic>
        <p:nvPicPr>
          <p:cNvPr id="10" name="Picture 9" descr="A blue line drawing of a butterfly&#10;&#10;Description automatically generated">
            <a:extLst>
              <a:ext uri="{FF2B5EF4-FFF2-40B4-BE49-F238E27FC236}">
                <a16:creationId xmlns:a16="http://schemas.microsoft.com/office/drawing/2014/main" id="{56E55ADF-31CB-8C48-EA38-489CB66F8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650" y="4530416"/>
            <a:ext cx="283479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572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8766</TotalTime>
  <Words>346</Words>
  <Application>Microsoft Macintosh PowerPoint</Application>
  <PresentationFormat>Widescreen</PresentationFormat>
  <Paragraphs>68</Paragraphs>
  <Slides>12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Bradley Hand ITC</vt:lpstr>
      <vt:lpstr>Calibri</vt:lpstr>
      <vt:lpstr>Times New Roman</vt:lpstr>
      <vt:lpstr>Verdana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Publications Communications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Imperial College London</dc:title>
  <dc:creator>Seipp, Karsten</dc:creator>
  <cp:lastModifiedBy>Verity, Robert J</cp:lastModifiedBy>
  <cp:revision>540</cp:revision>
  <dcterms:modified xsi:type="dcterms:W3CDTF">2024-06-26T13:45:56Z</dcterms:modified>
</cp:coreProperties>
</file>